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63" r:id="rId4"/>
    <p:sldId id="264"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652"/>
    <a:srgbClr val="C3FF43"/>
    <a:srgbClr val="0044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p:normalViewPr>
  <p:slideViewPr>
    <p:cSldViewPr snapToGrid="0">
      <p:cViewPr varScale="1">
        <p:scale>
          <a:sx n="91" d="100"/>
          <a:sy n="91" d="100"/>
        </p:scale>
        <p:origin x="3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D7AE53-11D1-4AEC-B624-6D01DD32F5AC}"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1086420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7AE53-11D1-4AEC-B624-6D01DD32F5AC}"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182372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7AE53-11D1-4AEC-B624-6D01DD32F5AC}"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2988245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D7AE53-11D1-4AEC-B624-6D01DD32F5AC}"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420390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D7AE53-11D1-4AEC-B624-6D01DD32F5AC}" type="datetimeFigureOut">
              <a:rPr lang="en-GB" smtClean="0"/>
              <a:t>02/09/2021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73638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D7AE53-11D1-4AEC-B624-6D01DD32F5AC}"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194589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D7AE53-11D1-4AEC-B624-6D01DD32F5AC}" type="datetimeFigureOut">
              <a:rPr lang="en-GB" smtClean="0"/>
              <a:t>02/09/2021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134763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D7AE53-11D1-4AEC-B624-6D01DD32F5AC}" type="datetimeFigureOut">
              <a:rPr lang="en-GB" smtClean="0"/>
              <a:t>02/09/2021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213628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7AE53-11D1-4AEC-B624-6D01DD32F5AC}" type="datetimeFigureOut">
              <a:rPr lang="en-GB" smtClean="0"/>
              <a:t>02/09/2021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757915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D7AE53-11D1-4AEC-B624-6D01DD32F5AC}"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95321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D7AE53-11D1-4AEC-B624-6D01DD32F5AC}" type="datetimeFigureOut">
              <a:rPr lang="en-GB" smtClean="0"/>
              <a:t>02/09/2021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0FDC0-15DF-4799-BF7C-074369DF76ED}" type="slidenum">
              <a:rPr lang="en-GB" smtClean="0"/>
              <a:t>‹#›</a:t>
            </a:fld>
            <a:endParaRPr lang="en-GB"/>
          </a:p>
        </p:txBody>
      </p:sp>
    </p:spTree>
    <p:extLst>
      <p:ext uri="{BB962C8B-B14F-4D97-AF65-F5344CB8AC3E}">
        <p14:creationId xmlns:p14="http://schemas.microsoft.com/office/powerpoint/2010/main" val="293774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448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7AE53-11D1-4AEC-B624-6D01DD32F5AC}" type="datetimeFigureOut">
              <a:rPr lang="en-GB" smtClean="0"/>
              <a:t>02/09/2021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0FDC0-15DF-4799-BF7C-074369DF76ED}" type="slidenum">
              <a:rPr lang="en-GB" smtClean="0"/>
              <a:t>‹#›</a:t>
            </a:fld>
            <a:endParaRPr lang="en-GB"/>
          </a:p>
        </p:txBody>
      </p:sp>
    </p:spTree>
    <p:extLst>
      <p:ext uri="{BB962C8B-B14F-4D97-AF65-F5344CB8AC3E}">
        <p14:creationId xmlns:p14="http://schemas.microsoft.com/office/powerpoint/2010/main" val="3823782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unpackingip.org" TargetMode="Externa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C6CF4-7368-4818-9121-CA92B045734C}"/>
              </a:ext>
            </a:extLst>
          </p:cNvPr>
          <p:cNvSpPr>
            <a:spLocks noGrp="1"/>
          </p:cNvSpPr>
          <p:nvPr>
            <p:ph type="title"/>
          </p:nvPr>
        </p:nvSpPr>
        <p:spPr>
          <a:xfrm>
            <a:off x="670106" y="1984853"/>
            <a:ext cx="9123451" cy="1273995"/>
          </a:xfrm>
        </p:spPr>
        <p:txBody>
          <a:bodyPr anchor="b">
            <a:normAutofit/>
          </a:bodyPr>
          <a:lstStyle/>
          <a:p>
            <a:r>
              <a:rPr lang="en-GB" sz="3200" b="1" dirty="0">
                <a:solidFill>
                  <a:srgbClr val="C3FF43"/>
                </a:solidFill>
              </a:rPr>
              <a:t>Innovation and COVID:</a:t>
            </a:r>
            <a:br>
              <a:rPr lang="en-GB" sz="3200" b="1" dirty="0">
                <a:solidFill>
                  <a:srgbClr val="C3FF43"/>
                </a:solidFill>
              </a:rPr>
            </a:br>
            <a:r>
              <a:rPr lang="en-GB" sz="3200" b="1" dirty="0">
                <a:solidFill>
                  <a:schemeClr val="bg1"/>
                </a:solidFill>
              </a:rPr>
              <a:t>Insights For Policymakers</a:t>
            </a:r>
          </a:p>
        </p:txBody>
      </p:sp>
    </p:spTree>
    <p:extLst>
      <p:ext uri="{BB962C8B-B14F-4D97-AF65-F5344CB8AC3E}">
        <p14:creationId xmlns:p14="http://schemas.microsoft.com/office/powerpoint/2010/main" val="322655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7A4CF3-8797-4674-987A-1A2DC0649EC9}"/>
              </a:ext>
            </a:extLst>
          </p:cNvPr>
          <p:cNvSpPr>
            <a:spLocks noGrp="1"/>
          </p:cNvSpPr>
          <p:nvPr>
            <p:ph idx="1"/>
          </p:nvPr>
        </p:nvSpPr>
        <p:spPr>
          <a:xfrm>
            <a:off x="646936" y="513988"/>
            <a:ext cx="9955474" cy="2108141"/>
          </a:xfrm>
        </p:spPr>
        <p:txBody>
          <a:bodyPr>
            <a:noAutofit/>
          </a:bodyPr>
          <a:lstStyle/>
          <a:p>
            <a:pPr marL="0" lvl="0" indent="0">
              <a:buNone/>
            </a:pPr>
            <a:r>
              <a:rPr lang="en-GB" sz="1800" dirty="0">
                <a:solidFill>
                  <a:schemeClr val="bg1"/>
                </a:solidFill>
                <a:effectLst/>
                <a:latin typeface="DM sans" pitchFamily="2" charset="-94"/>
                <a:ea typeface="Calibri" panose="020F0502020204030204" pitchFamily="34" charset="0"/>
                <a:cs typeface="Times New Roman" panose="02020603050405020304" pitchFamily="18" charset="0"/>
              </a:rPr>
              <a:t>Innovation during the COVID pandemic </a:t>
            </a:r>
            <a:r>
              <a:rPr lang="en-GB" sz="1800" dirty="0">
                <a:solidFill>
                  <a:schemeClr val="bg1"/>
                </a:solidFill>
                <a:latin typeface="DM sans" pitchFamily="2" charset="-94"/>
                <a:ea typeface="Calibri" panose="020F0502020204030204" pitchFamily="34" charset="0"/>
                <a:cs typeface="Times New Roman" panose="02020603050405020304" pitchFamily="18" charset="0"/>
              </a:rPr>
              <a:t>was accelerated by certain enabling policies and actions.  By applying lessons learned, policymakers can support the ongoing COVID response and enhance future pandemic preparedness. </a:t>
            </a:r>
          </a:p>
          <a:p>
            <a:pPr marL="0" lvl="0" indent="0">
              <a:buNone/>
            </a:pPr>
            <a:r>
              <a:rPr lang="en-GB" sz="1800" dirty="0">
                <a:solidFill>
                  <a:schemeClr val="bg1"/>
                </a:solidFill>
                <a:latin typeface="DM sans" pitchFamily="2" charset="-94"/>
                <a:ea typeface="Calibri" panose="020F0502020204030204" pitchFamily="34" charset="0"/>
                <a:cs typeface="Times New Roman" panose="02020603050405020304" pitchFamily="18" charset="0"/>
              </a:rPr>
              <a:t>IP was an important enabler of the pandemic response. Alongside patent protection, trade secrets protection has been crucial.  Systems for IP protection support the development and commercialization of new health technologies – especially during a crisis.</a:t>
            </a:r>
          </a:p>
        </p:txBody>
      </p:sp>
      <p:sp>
        <p:nvSpPr>
          <p:cNvPr id="9" name="Metin kutusu 8">
            <a:extLst>
              <a:ext uri="{FF2B5EF4-FFF2-40B4-BE49-F238E27FC236}">
                <a16:creationId xmlns:a16="http://schemas.microsoft.com/office/drawing/2014/main" id="{138542EB-54D8-4016-81D4-73942EBAA7CE}"/>
              </a:ext>
            </a:extLst>
          </p:cNvPr>
          <p:cNvSpPr txBox="1"/>
          <p:nvPr/>
        </p:nvSpPr>
        <p:spPr>
          <a:xfrm>
            <a:off x="646935" y="5506275"/>
            <a:ext cx="9446186" cy="923330"/>
          </a:xfrm>
          <a:prstGeom prst="rect">
            <a:avLst/>
          </a:prstGeom>
          <a:noFill/>
        </p:spPr>
        <p:txBody>
          <a:bodyPr wrap="square">
            <a:spAutoFit/>
          </a:bodyPr>
          <a:lstStyle/>
          <a:p>
            <a:r>
              <a:rPr lang="en-GB" sz="1800" dirty="0">
                <a:solidFill>
                  <a:schemeClr val="bg1"/>
                </a:solidFill>
                <a:latin typeface="DM sans" pitchFamily="2" charset="-94"/>
                <a:ea typeface="Calibri" panose="020F0502020204030204" pitchFamily="34" charset="0"/>
                <a:cs typeface="Times New Roman" panose="02020603050405020304" pitchFamily="18" charset="0"/>
              </a:rPr>
              <a:t>At every stage of development of COVID vaccines and other solutions, significant investments were required. IP protection helped to enable such investments, whether in relation to product innovation, regulatory approval, scaling production, or distribution.</a:t>
            </a:r>
            <a:endParaRPr lang="en-GB" dirty="0">
              <a:solidFill>
                <a:schemeClr val="bg1"/>
              </a:solidFill>
              <a:latin typeface="DM sans" pitchFamily="2" charset="-94"/>
              <a:ea typeface="Calibri" panose="020F0502020204030204" pitchFamily="34" charset="0"/>
              <a:cs typeface="Times New Roman" panose="02020603050405020304" pitchFamily="18" charset="0"/>
            </a:endParaRPr>
          </a:p>
        </p:txBody>
      </p:sp>
      <p:cxnSp>
        <p:nvCxnSpPr>
          <p:cNvPr id="16" name="Düz Bağlayıcı 15">
            <a:extLst>
              <a:ext uri="{FF2B5EF4-FFF2-40B4-BE49-F238E27FC236}">
                <a16:creationId xmlns:a16="http://schemas.microsoft.com/office/drawing/2014/main" id="{0F62C7F1-DAA7-4BD2-9974-AC8D9660F7E3}"/>
              </a:ext>
            </a:extLst>
          </p:cNvPr>
          <p:cNvCxnSpPr>
            <a:cxnSpLocks/>
          </p:cNvCxnSpPr>
          <p:nvPr/>
        </p:nvCxnSpPr>
        <p:spPr>
          <a:xfrm>
            <a:off x="6369294" y="2712956"/>
            <a:ext cx="0" cy="785253"/>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7" name="Düz Bağlayıcı 16">
            <a:extLst>
              <a:ext uri="{FF2B5EF4-FFF2-40B4-BE49-F238E27FC236}">
                <a16:creationId xmlns:a16="http://schemas.microsoft.com/office/drawing/2014/main" id="{637FF3DC-C95B-4177-9652-E5BCC3D3D747}"/>
              </a:ext>
            </a:extLst>
          </p:cNvPr>
          <p:cNvCxnSpPr>
            <a:cxnSpLocks/>
          </p:cNvCxnSpPr>
          <p:nvPr/>
        </p:nvCxnSpPr>
        <p:spPr>
          <a:xfrm>
            <a:off x="827567" y="2711873"/>
            <a:ext cx="0" cy="1005399"/>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sp>
        <p:nvSpPr>
          <p:cNvPr id="18" name="Metin kutusu 17">
            <a:extLst>
              <a:ext uri="{FF2B5EF4-FFF2-40B4-BE49-F238E27FC236}">
                <a16:creationId xmlns:a16="http://schemas.microsoft.com/office/drawing/2014/main" id="{353E53BC-ACBD-4289-8316-EA959CB43F4F}"/>
              </a:ext>
            </a:extLst>
          </p:cNvPr>
          <p:cNvSpPr txBox="1"/>
          <p:nvPr/>
        </p:nvSpPr>
        <p:spPr>
          <a:xfrm>
            <a:off x="6511087" y="2623212"/>
            <a:ext cx="5191552" cy="1200329"/>
          </a:xfrm>
          <a:prstGeom prst="rect">
            <a:avLst/>
          </a:prstGeom>
          <a:noFill/>
        </p:spPr>
        <p:txBody>
          <a:bodyPr wrap="square">
            <a:spAutoFit/>
          </a:bodyPr>
          <a:lstStyle/>
          <a:p>
            <a:r>
              <a:rPr lang="en-GB" sz="1800" dirty="0">
                <a:solidFill>
                  <a:schemeClr val="bg1"/>
                </a:solidFill>
                <a:latin typeface="DM sans" pitchFamily="2" charset="-94"/>
                <a:ea typeface="Calibri" panose="020F0502020204030204" pitchFamily="34" charset="0"/>
                <a:cs typeface="Times New Roman" panose="02020603050405020304" pitchFamily="18" charset="0"/>
              </a:rPr>
              <a:t>Collaboration and knowledge-sharing provided a foundation for rapid innovation in response to the crisis. IP enabled innovators to share IP assets with less risk of misappropriation.</a:t>
            </a:r>
          </a:p>
        </p:txBody>
      </p:sp>
      <p:sp>
        <p:nvSpPr>
          <p:cNvPr id="19" name="Metin kutusu 18">
            <a:extLst>
              <a:ext uri="{FF2B5EF4-FFF2-40B4-BE49-F238E27FC236}">
                <a16:creationId xmlns:a16="http://schemas.microsoft.com/office/drawing/2014/main" id="{983FE014-681D-43EC-ACA0-F892391C6697}"/>
              </a:ext>
            </a:extLst>
          </p:cNvPr>
          <p:cNvSpPr txBox="1"/>
          <p:nvPr/>
        </p:nvSpPr>
        <p:spPr>
          <a:xfrm>
            <a:off x="919008" y="2622129"/>
            <a:ext cx="5050108" cy="1200329"/>
          </a:xfrm>
          <a:prstGeom prst="rect">
            <a:avLst/>
          </a:prstGeom>
          <a:noFill/>
        </p:spPr>
        <p:txBody>
          <a:bodyPr wrap="square">
            <a:spAutoFit/>
          </a:bodyPr>
          <a:lstStyle/>
          <a:p>
            <a:r>
              <a:rPr lang="en-GB" sz="1800" dirty="0">
                <a:solidFill>
                  <a:schemeClr val="bg1"/>
                </a:solidFill>
                <a:latin typeface="DM sans" pitchFamily="2" charset="-94"/>
                <a:ea typeface="Calibri" panose="020F0502020204030204" pitchFamily="34" charset="0"/>
                <a:cs typeface="Times New Roman" panose="02020603050405020304" pitchFamily="18" charset="0"/>
              </a:rPr>
              <a:t>Innovators had a range of innovative tools and technologies to apply to the COVID response when the pandemic hit. IP had supported investments in their development. </a:t>
            </a:r>
          </a:p>
        </p:txBody>
      </p:sp>
      <p:cxnSp>
        <p:nvCxnSpPr>
          <p:cNvPr id="26" name="Düz Bağlayıcı 25">
            <a:extLst>
              <a:ext uri="{FF2B5EF4-FFF2-40B4-BE49-F238E27FC236}">
                <a16:creationId xmlns:a16="http://schemas.microsoft.com/office/drawing/2014/main" id="{840C1A5F-1FF0-4A46-B0F8-010B49593748}"/>
              </a:ext>
            </a:extLst>
          </p:cNvPr>
          <p:cNvCxnSpPr>
            <a:cxnSpLocks/>
          </p:cNvCxnSpPr>
          <p:nvPr/>
        </p:nvCxnSpPr>
        <p:spPr>
          <a:xfrm>
            <a:off x="806051" y="4018833"/>
            <a:ext cx="0" cy="997784"/>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sp>
        <p:nvSpPr>
          <p:cNvPr id="27" name="Metin kutusu 26">
            <a:extLst>
              <a:ext uri="{FF2B5EF4-FFF2-40B4-BE49-F238E27FC236}">
                <a16:creationId xmlns:a16="http://schemas.microsoft.com/office/drawing/2014/main" id="{7C8A34C4-56D2-4898-A959-1A18F51AEAE1}"/>
              </a:ext>
            </a:extLst>
          </p:cNvPr>
          <p:cNvSpPr txBox="1"/>
          <p:nvPr/>
        </p:nvSpPr>
        <p:spPr>
          <a:xfrm>
            <a:off x="947844" y="3929089"/>
            <a:ext cx="5279658" cy="1200329"/>
          </a:xfrm>
          <a:prstGeom prst="rect">
            <a:avLst/>
          </a:prstGeom>
          <a:noFill/>
        </p:spPr>
        <p:txBody>
          <a:bodyPr wrap="square">
            <a:spAutoFit/>
          </a:bodyPr>
          <a:lstStyle/>
          <a:p>
            <a:pPr marL="0" algn="l" rtl="0" eaLnBrk="1" latinLnBrk="0" hangingPunct="1">
              <a:spcBef>
                <a:spcPts val="0"/>
              </a:spcBef>
              <a:spcAft>
                <a:spcPts val="0"/>
              </a:spcAft>
            </a:pPr>
            <a:r>
              <a:rPr lang="en-GB" sz="1800" kern="1200" dirty="0">
                <a:solidFill>
                  <a:schemeClr val="bg1"/>
                </a:solidFill>
                <a:effectLst/>
                <a:latin typeface="Open Sans" panose="020B0606030504020204" pitchFamily="34" charset="0"/>
                <a:ea typeface="+mn-ea"/>
                <a:cs typeface="+mn-cs"/>
              </a:rPr>
              <a:t>Extensive technology and know-how transfer occurred, especially during the phase of establishing </a:t>
            </a:r>
            <a:r>
              <a:rPr lang="en-GB" dirty="0">
                <a:solidFill>
                  <a:schemeClr val="bg1"/>
                </a:solidFill>
                <a:latin typeface="Open Sans" panose="020B0606030504020204" pitchFamily="34" charset="0"/>
              </a:rPr>
              <a:t>and scaling manufacturing capacity.</a:t>
            </a:r>
            <a:r>
              <a:rPr lang="en-GB" sz="1800" kern="1200" dirty="0">
                <a:solidFill>
                  <a:schemeClr val="bg1"/>
                </a:solidFill>
                <a:effectLst/>
                <a:latin typeface="Open Sans" panose="020B0606030504020204" pitchFamily="34" charset="0"/>
                <a:ea typeface="+mn-ea"/>
                <a:cs typeface="+mn-cs"/>
              </a:rPr>
              <a:t> IP facilitates tech transfer.</a:t>
            </a:r>
            <a:endParaRPr lang="tr-TR" dirty="0">
              <a:solidFill>
                <a:schemeClr val="bg1"/>
              </a:solidFill>
              <a:effectLst/>
            </a:endParaRPr>
          </a:p>
        </p:txBody>
      </p:sp>
      <p:cxnSp>
        <p:nvCxnSpPr>
          <p:cNvPr id="13" name="Düz Bağlayıcı 12">
            <a:extLst>
              <a:ext uri="{FF2B5EF4-FFF2-40B4-BE49-F238E27FC236}">
                <a16:creationId xmlns:a16="http://schemas.microsoft.com/office/drawing/2014/main" id="{8361D58A-3E15-4A6E-BC0B-A6AF48FB507D}"/>
              </a:ext>
            </a:extLst>
          </p:cNvPr>
          <p:cNvCxnSpPr>
            <a:cxnSpLocks/>
          </p:cNvCxnSpPr>
          <p:nvPr/>
        </p:nvCxnSpPr>
        <p:spPr>
          <a:xfrm>
            <a:off x="6369294" y="2711873"/>
            <a:ext cx="0" cy="997784"/>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566989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a:extLst>
              <a:ext uri="{FF2B5EF4-FFF2-40B4-BE49-F238E27FC236}">
                <a16:creationId xmlns:a16="http://schemas.microsoft.com/office/drawing/2014/main" id="{EA66A64D-3015-42DD-B091-88E347D17831}"/>
              </a:ext>
            </a:extLst>
          </p:cNvPr>
          <p:cNvSpPr txBox="1"/>
          <p:nvPr/>
        </p:nvSpPr>
        <p:spPr>
          <a:xfrm>
            <a:off x="646935" y="4724825"/>
            <a:ext cx="10898129" cy="1200329"/>
          </a:xfrm>
          <a:prstGeom prst="rect">
            <a:avLst/>
          </a:prstGeom>
          <a:noFill/>
        </p:spPr>
        <p:txBody>
          <a:bodyPr wrap="square">
            <a:spAutoFit/>
          </a:bodyPr>
          <a:lstStyle/>
          <a:p>
            <a:pPr marL="0" indent="0" algn="just">
              <a:buNone/>
            </a:pPr>
            <a:r>
              <a:rPr lang="en-GB" sz="1800" dirty="0">
                <a:solidFill>
                  <a:schemeClr val="bg1"/>
                </a:solidFill>
                <a:effectLst/>
                <a:latin typeface="DM sans" pitchFamily="2" charset="-94"/>
                <a:ea typeface="Calibri" panose="020F0502020204030204" pitchFamily="34" charset="0"/>
                <a:cs typeface="Times New Roman" panose="02020603050405020304" pitchFamily="18" charset="0"/>
              </a:rPr>
              <a:t>Other types of policies also affected the COVID response. Government support, whether financial support or cooperation with innovators to expedite regulatory approval without compromising safety and quality, accelerated the response. In contrast, some policies, such as export restrictions, interfered with the operation of efficient value chains and should be re-examined.</a:t>
            </a:r>
          </a:p>
        </p:txBody>
      </p:sp>
      <p:sp>
        <p:nvSpPr>
          <p:cNvPr id="14" name="Content Placeholder 2">
            <a:extLst>
              <a:ext uri="{FF2B5EF4-FFF2-40B4-BE49-F238E27FC236}">
                <a16:creationId xmlns:a16="http://schemas.microsoft.com/office/drawing/2014/main" id="{7CF5B68E-35F1-4327-B9AE-BE3FFEC5B885}"/>
              </a:ext>
            </a:extLst>
          </p:cNvPr>
          <p:cNvSpPr>
            <a:spLocks noGrp="1"/>
          </p:cNvSpPr>
          <p:nvPr>
            <p:ph idx="1"/>
          </p:nvPr>
        </p:nvSpPr>
        <p:spPr>
          <a:xfrm>
            <a:off x="816342" y="1929467"/>
            <a:ext cx="10898129" cy="1937857"/>
          </a:xfrm>
        </p:spPr>
        <p:txBody>
          <a:bodyPr numCol="2" spcCol="576000">
            <a:noAutofit/>
          </a:bodyPr>
          <a:lstStyle/>
          <a:p>
            <a:pPr marL="0" indent="0">
              <a:buNone/>
            </a:pPr>
            <a:r>
              <a:rPr lang="en-GB" sz="1800" dirty="0">
                <a:solidFill>
                  <a:schemeClr val="bg1"/>
                </a:solidFill>
                <a:latin typeface="DM sans" pitchFamily="2" charset="-94"/>
                <a:ea typeface="Calibri" panose="020F0502020204030204" pitchFamily="34" charset="0"/>
                <a:cs typeface="Times New Roman" panose="02020603050405020304" pitchFamily="18" charset="0"/>
              </a:rPr>
              <a:t>Some IP assets relevant to the COVID response were licensed by the public sector research institutes to the private sector. One example is the mRNA platform. This underlines the need for policy frameworks for public-private collaboration.</a:t>
            </a:r>
          </a:p>
          <a:p>
            <a:pPr marL="0" indent="0">
              <a:buNone/>
            </a:pPr>
            <a:endParaRPr lang="en-GB" sz="1800" dirty="0">
              <a:solidFill>
                <a:schemeClr val="bg1"/>
              </a:solidFill>
              <a:latin typeface="DM sans" pitchFamily="2" charset="-94"/>
              <a:ea typeface="Calibri" panose="020F0502020204030204" pitchFamily="34" charset="0"/>
              <a:cs typeface="Times New Roman" panose="02020603050405020304" pitchFamily="18" charset="0"/>
            </a:endParaRPr>
          </a:p>
          <a:p>
            <a:pPr marL="0" indent="0">
              <a:buNone/>
            </a:pPr>
            <a:endParaRPr lang="en-GB" sz="1800" dirty="0">
              <a:solidFill>
                <a:schemeClr val="bg1"/>
              </a:solidFill>
              <a:latin typeface="DM sans" pitchFamily="2" charset="-94"/>
              <a:ea typeface="Calibri" panose="020F0502020204030204" pitchFamily="34" charset="0"/>
              <a:cs typeface="Times New Roman" panose="02020603050405020304" pitchFamily="18" charset="0"/>
            </a:endParaRPr>
          </a:p>
          <a:p>
            <a:pPr marL="0" indent="0">
              <a:buNone/>
            </a:pPr>
            <a:endParaRPr lang="en-GB" sz="1800" dirty="0">
              <a:solidFill>
                <a:schemeClr val="bg1"/>
              </a:solidFill>
              <a:latin typeface="DM sans" pitchFamily="2" charset="-94"/>
              <a:ea typeface="Calibri" panose="020F0502020204030204" pitchFamily="34" charset="0"/>
              <a:cs typeface="Times New Roman" panose="02020603050405020304" pitchFamily="18" charset="0"/>
            </a:endParaRPr>
          </a:p>
          <a:p>
            <a:pPr marL="0" indent="0">
              <a:buNone/>
            </a:pPr>
            <a:r>
              <a:rPr lang="en-GB" sz="1800" dirty="0">
                <a:solidFill>
                  <a:schemeClr val="bg1"/>
                </a:solidFill>
                <a:latin typeface="DM sans" pitchFamily="2" charset="-94"/>
                <a:ea typeface="Calibri" panose="020F0502020204030204" pitchFamily="34" charset="0"/>
                <a:cs typeface="Times New Roman" panose="02020603050405020304" pitchFamily="18" charset="0"/>
              </a:rPr>
              <a:t>Some have called for removing IP. This would have made it impossible in the case of COVID to innovate so quickly, by making knowledge and technology sharing unduly risky. It would also have made it more difficult to establish distributed manufacturing networks, which require tech transfer. </a:t>
            </a:r>
          </a:p>
          <a:p>
            <a:pPr marL="0" indent="0">
              <a:buNone/>
            </a:pPr>
            <a:endParaRPr lang="en-GB" sz="1800" dirty="0">
              <a:solidFill>
                <a:schemeClr val="bg1"/>
              </a:solidFill>
              <a:latin typeface="DM sans" pitchFamily="2" charset="-94"/>
              <a:ea typeface="Calibri" panose="020F0502020204030204" pitchFamily="34" charset="0"/>
              <a:cs typeface="Times New Roman" panose="02020603050405020304" pitchFamily="18" charset="0"/>
            </a:endParaRPr>
          </a:p>
          <a:p>
            <a:pPr marL="0" indent="0">
              <a:buNone/>
            </a:pPr>
            <a:endParaRPr lang="tr-TR" sz="1800" dirty="0"/>
          </a:p>
        </p:txBody>
      </p:sp>
      <p:cxnSp>
        <p:nvCxnSpPr>
          <p:cNvPr id="16" name="Düz Bağlayıcı 15">
            <a:extLst>
              <a:ext uri="{FF2B5EF4-FFF2-40B4-BE49-F238E27FC236}">
                <a16:creationId xmlns:a16="http://schemas.microsoft.com/office/drawing/2014/main" id="{C34B1A22-5102-4226-B97C-F81AE5BB87D5}"/>
              </a:ext>
            </a:extLst>
          </p:cNvPr>
          <p:cNvCxnSpPr>
            <a:cxnSpLocks/>
          </p:cNvCxnSpPr>
          <p:nvPr/>
        </p:nvCxnSpPr>
        <p:spPr>
          <a:xfrm>
            <a:off x="674550" y="1987296"/>
            <a:ext cx="0" cy="1441704"/>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cxnSp>
        <p:nvCxnSpPr>
          <p:cNvPr id="18" name="Düz Bağlayıcı 17">
            <a:extLst>
              <a:ext uri="{FF2B5EF4-FFF2-40B4-BE49-F238E27FC236}">
                <a16:creationId xmlns:a16="http://schemas.microsoft.com/office/drawing/2014/main" id="{8072CE8E-A0FB-4D13-A5E4-9263F13E579D}"/>
              </a:ext>
            </a:extLst>
          </p:cNvPr>
          <p:cNvCxnSpPr>
            <a:cxnSpLocks/>
          </p:cNvCxnSpPr>
          <p:nvPr/>
        </p:nvCxnSpPr>
        <p:spPr>
          <a:xfrm>
            <a:off x="6325542" y="1987296"/>
            <a:ext cx="0" cy="1667171"/>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55472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EAF892-2D8A-46F8-A45E-FC1700821008}"/>
              </a:ext>
            </a:extLst>
          </p:cNvPr>
          <p:cNvSpPr txBox="1">
            <a:spLocks/>
          </p:cNvSpPr>
          <p:nvPr/>
        </p:nvSpPr>
        <p:spPr>
          <a:xfrm>
            <a:off x="501322" y="2766218"/>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400" b="1" dirty="0">
                <a:solidFill>
                  <a:srgbClr val="C3FF43"/>
                </a:solidFill>
                <a:ea typeface="Calibri" panose="020F0502020204030204" pitchFamily="34" charset="0"/>
                <a:cs typeface="Times New Roman" panose="02020603050405020304" pitchFamily="18" charset="0"/>
              </a:rPr>
              <a:t>The pandemic response required collaboration and knowledge-sharing for urgent and rapid progress. </a:t>
            </a:r>
            <a:br>
              <a:rPr lang="en-GB" sz="2400" b="1" dirty="0">
                <a:solidFill>
                  <a:srgbClr val="C3FF43"/>
                </a:solidFill>
                <a:ea typeface="Calibri" panose="020F0502020204030204" pitchFamily="34" charset="0"/>
                <a:cs typeface="Times New Roman" panose="02020603050405020304" pitchFamily="18" charset="0"/>
              </a:rPr>
            </a:br>
            <a:r>
              <a:rPr lang="en-GB" sz="2400" b="1" dirty="0">
                <a:solidFill>
                  <a:srgbClr val="C3FF43"/>
                </a:solidFill>
                <a:ea typeface="Calibri" panose="020F0502020204030204" pitchFamily="34" charset="0"/>
                <a:cs typeface="Times New Roman" panose="02020603050405020304" pitchFamily="18" charset="0"/>
              </a:rPr>
              <a:t>IP protection made this possible. </a:t>
            </a:r>
            <a:endParaRPr lang="en-GB" sz="3600" dirty="0">
              <a:solidFill>
                <a:srgbClr val="C3FF43"/>
              </a:solidFill>
            </a:endParaRPr>
          </a:p>
        </p:txBody>
      </p:sp>
    </p:spTree>
    <p:extLst>
      <p:ext uri="{BB962C8B-B14F-4D97-AF65-F5344CB8AC3E}">
        <p14:creationId xmlns:p14="http://schemas.microsoft.com/office/powerpoint/2010/main" val="145209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92AD7D-178C-4668-98AF-0B96A64D7503}"/>
              </a:ext>
            </a:extLst>
          </p:cNvPr>
          <p:cNvSpPr>
            <a:spLocks noGrp="1"/>
          </p:cNvSpPr>
          <p:nvPr>
            <p:ph idx="1"/>
          </p:nvPr>
        </p:nvSpPr>
        <p:spPr>
          <a:xfrm>
            <a:off x="816342" y="2240454"/>
            <a:ext cx="10898129" cy="2834886"/>
          </a:xfrm>
        </p:spPr>
        <p:txBody>
          <a:bodyPr numCol="2" spcCol="576000">
            <a:normAutofit lnSpcReduction="10000"/>
          </a:bodyPr>
          <a:lstStyle/>
          <a:p>
            <a:pPr marL="0" indent="0">
              <a:buNone/>
            </a:pPr>
            <a:r>
              <a:rPr lang="en-US" sz="1800" dirty="0">
                <a:solidFill>
                  <a:schemeClr val="bg1"/>
                </a:solidFill>
                <a:latin typeface="DM sans" pitchFamily="2" charset="-94"/>
                <a:ea typeface="Times New Roman" panose="02020603050405020304" pitchFamily="18" charset="0"/>
              </a:rPr>
              <a:t>They worked with partners, knowing their IP assets would not be misappropriated thanks to contracts and IP protection. They had confidence that their business would exist on the other side of the pandemic. </a:t>
            </a:r>
          </a:p>
          <a:p>
            <a:pPr marL="0" indent="0">
              <a:buNone/>
            </a:pPr>
            <a:endParaRPr lang="en-US" sz="1800" dirty="0">
              <a:solidFill>
                <a:schemeClr val="bg1"/>
              </a:solidFill>
              <a:latin typeface="DM sans" pitchFamily="2" charset="-94"/>
              <a:ea typeface="Times New Roman" panose="02020603050405020304" pitchFamily="18" charset="0"/>
            </a:endParaRPr>
          </a:p>
          <a:p>
            <a:pPr marL="0" indent="0">
              <a:buNone/>
            </a:pPr>
            <a:r>
              <a:rPr lang="en-US" sz="1800" dirty="0">
                <a:solidFill>
                  <a:schemeClr val="bg1"/>
                </a:solidFill>
                <a:latin typeface="DM sans" pitchFamily="2" charset="-94"/>
                <a:ea typeface="Times New Roman" panose="02020603050405020304" pitchFamily="18" charset="0"/>
              </a:rPr>
              <a:t>Sharing trade secrets - often the highest value IP assets – was especially risky. Trade secrets protection and a culture of innovation that respects IP helped to enable such sharing. </a:t>
            </a:r>
          </a:p>
          <a:p>
            <a:pPr marL="0" indent="0">
              <a:buNone/>
            </a:pPr>
            <a:endParaRPr lang="en-US" sz="1800" dirty="0">
              <a:solidFill>
                <a:schemeClr val="bg1"/>
              </a:solidFill>
              <a:latin typeface="DM sans" pitchFamily="2" charset="-94"/>
              <a:ea typeface="Times New Roman" panose="02020603050405020304" pitchFamily="18" charset="0"/>
            </a:endParaRPr>
          </a:p>
          <a:p>
            <a:pPr marL="0" indent="0">
              <a:buNone/>
            </a:pPr>
            <a:r>
              <a:rPr lang="en-US" sz="1800" dirty="0">
                <a:solidFill>
                  <a:schemeClr val="bg1"/>
                </a:solidFill>
                <a:effectLst/>
                <a:latin typeface="DM sans" pitchFamily="2" charset="-94"/>
                <a:ea typeface="Times New Roman" panose="02020603050405020304" pitchFamily="18" charset="0"/>
              </a:rPr>
              <a:t>All stages of </a:t>
            </a:r>
            <a:r>
              <a:rPr lang="en-US" sz="1800" dirty="0">
                <a:solidFill>
                  <a:schemeClr val="bg1"/>
                </a:solidFill>
                <a:latin typeface="DM sans" pitchFamily="2" charset="-94"/>
                <a:ea typeface="Times New Roman" panose="02020603050405020304" pitchFamily="18" charset="0"/>
              </a:rPr>
              <a:t>getting new COVID solutions to society required collaboration: from innovation to </a:t>
            </a:r>
            <a:r>
              <a:rPr lang="en-US" sz="1800" dirty="0">
                <a:solidFill>
                  <a:schemeClr val="bg1"/>
                </a:solidFill>
                <a:effectLst/>
                <a:latin typeface="DM sans" pitchFamily="2" charset="-94"/>
                <a:ea typeface="Times New Roman" panose="02020603050405020304" pitchFamily="18" charset="0"/>
              </a:rPr>
              <a:t>manufacturing and distribution. In-house resources and capacity were simply not adequate to address the urgent global need and, especially, to manufacture enough doses quickly. </a:t>
            </a:r>
          </a:p>
          <a:p>
            <a:pPr marL="0" indent="0">
              <a:buNone/>
            </a:pPr>
            <a:endParaRPr lang="en-GB" sz="1800" dirty="0">
              <a:solidFill>
                <a:schemeClr val="bg1"/>
              </a:solidFill>
              <a:effectLst/>
              <a:latin typeface="DM sans" pitchFamily="2" charset="-94"/>
              <a:ea typeface="Times New Roman" panose="02020603050405020304" pitchFamily="18" charset="0"/>
            </a:endParaRPr>
          </a:p>
          <a:p>
            <a:pPr marL="0" indent="0">
              <a:buNone/>
            </a:pPr>
            <a:endParaRPr lang="en-GB" dirty="0">
              <a:solidFill>
                <a:schemeClr val="bg1"/>
              </a:solidFill>
              <a:latin typeface="DM sans" pitchFamily="2" charset="-94"/>
            </a:endParaRPr>
          </a:p>
        </p:txBody>
      </p:sp>
      <p:cxnSp>
        <p:nvCxnSpPr>
          <p:cNvPr id="11" name="Düz Bağlayıcı 10">
            <a:extLst>
              <a:ext uri="{FF2B5EF4-FFF2-40B4-BE49-F238E27FC236}">
                <a16:creationId xmlns:a16="http://schemas.microsoft.com/office/drawing/2014/main" id="{6249A29F-2EDB-4DF7-AF91-8A58F9B62F3A}"/>
              </a:ext>
            </a:extLst>
          </p:cNvPr>
          <p:cNvCxnSpPr>
            <a:cxnSpLocks/>
          </p:cNvCxnSpPr>
          <p:nvPr/>
        </p:nvCxnSpPr>
        <p:spPr>
          <a:xfrm>
            <a:off x="674550" y="2314956"/>
            <a:ext cx="0" cy="1183253"/>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cxnSp>
        <p:nvCxnSpPr>
          <p:cNvPr id="14" name="Düz Bağlayıcı 13">
            <a:extLst>
              <a:ext uri="{FF2B5EF4-FFF2-40B4-BE49-F238E27FC236}">
                <a16:creationId xmlns:a16="http://schemas.microsoft.com/office/drawing/2014/main" id="{5E9B194F-39B6-435C-8EE8-B9EF0A82A521}"/>
              </a:ext>
            </a:extLst>
          </p:cNvPr>
          <p:cNvCxnSpPr>
            <a:cxnSpLocks/>
          </p:cNvCxnSpPr>
          <p:nvPr/>
        </p:nvCxnSpPr>
        <p:spPr>
          <a:xfrm>
            <a:off x="674550" y="3852826"/>
            <a:ext cx="0" cy="903732"/>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cxnSp>
        <p:nvCxnSpPr>
          <p:cNvPr id="18" name="Düz Bağlayıcı 17">
            <a:extLst>
              <a:ext uri="{FF2B5EF4-FFF2-40B4-BE49-F238E27FC236}">
                <a16:creationId xmlns:a16="http://schemas.microsoft.com/office/drawing/2014/main" id="{743A6D18-BDE4-4550-9CFA-5E81A4F19F9C}"/>
              </a:ext>
            </a:extLst>
          </p:cNvPr>
          <p:cNvCxnSpPr>
            <a:cxnSpLocks/>
          </p:cNvCxnSpPr>
          <p:nvPr/>
        </p:nvCxnSpPr>
        <p:spPr>
          <a:xfrm>
            <a:off x="6325542" y="2240454"/>
            <a:ext cx="0" cy="1736927"/>
          </a:xfrm>
          <a:prstGeom prst="line">
            <a:avLst/>
          </a:prstGeom>
          <a:ln w="38100">
            <a:solidFill>
              <a:srgbClr val="C3FF43"/>
            </a:solidFill>
          </a:ln>
        </p:spPr>
        <p:style>
          <a:lnRef idx="1">
            <a:schemeClr val="accent2"/>
          </a:lnRef>
          <a:fillRef idx="0">
            <a:schemeClr val="accent2"/>
          </a:fillRef>
          <a:effectRef idx="0">
            <a:schemeClr val="accent2"/>
          </a:effectRef>
          <a:fontRef idx="minor">
            <a:schemeClr val="tx1"/>
          </a:fontRef>
        </p:style>
      </p:cxnSp>
      <p:sp>
        <p:nvSpPr>
          <p:cNvPr id="13" name="Metin kutusu 12">
            <a:extLst>
              <a:ext uri="{FF2B5EF4-FFF2-40B4-BE49-F238E27FC236}">
                <a16:creationId xmlns:a16="http://schemas.microsoft.com/office/drawing/2014/main" id="{4D29C3F6-51C1-4594-9DB6-BDC5B3A0CD76}"/>
              </a:ext>
            </a:extLst>
          </p:cNvPr>
          <p:cNvSpPr txBox="1"/>
          <p:nvPr/>
        </p:nvSpPr>
        <p:spPr>
          <a:xfrm>
            <a:off x="555770" y="653910"/>
            <a:ext cx="10333139" cy="923330"/>
          </a:xfrm>
          <a:prstGeom prst="rect">
            <a:avLst/>
          </a:prstGeom>
          <a:noFill/>
        </p:spPr>
        <p:txBody>
          <a:bodyPr wrap="square">
            <a:spAutoFit/>
          </a:bodyPr>
          <a:lstStyle/>
          <a:p>
            <a:pPr marL="0" indent="0">
              <a:buNone/>
            </a:pPr>
            <a:r>
              <a:rPr lang="en-US" sz="1800" dirty="0">
                <a:solidFill>
                  <a:schemeClr val="bg1"/>
                </a:solidFill>
                <a:latin typeface="DM sans" pitchFamily="2" charset="-94"/>
                <a:ea typeface="Times New Roman" panose="02020603050405020304" pitchFamily="18" charset="0"/>
              </a:rPr>
              <a:t>Innovators rapidly came together to share their technologies and knowledge, working together to develop new diagnostics, vaccines, and therapeutics and to test existing solutions for relevance to COVID. </a:t>
            </a:r>
          </a:p>
        </p:txBody>
      </p:sp>
      <p:sp>
        <p:nvSpPr>
          <p:cNvPr id="20" name="Metin kutusu 19">
            <a:extLst>
              <a:ext uri="{FF2B5EF4-FFF2-40B4-BE49-F238E27FC236}">
                <a16:creationId xmlns:a16="http://schemas.microsoft.com/office/drawing/2014/main" id="{5747DE3A-104E-4E13-982F-602921800F73}"/>
              </a:ext>
            </a:extLst>
          </p:cNvPr>
          <p:cNvSpPr txBox="1"/>
          <p:nvPr/>
        </p:nvSpPr>
        <p:spPr>
          <a:xfrm>
            <a:off x="555769" y="5627442"/>
            <a:ext cx="10898123" cy="646331"/>
          </a:xfrm>
          <a:prstGeom prst="rect">
            <a:avLst/>
          </a:prstGeom>
          <a:noFill/>
        </p:spPr>
        <p:txBody>
          <a:bodyPr wrap="square">
            <a:spAutoFit/>
          </a:bodyPr>
          <a:lstStyle/>
          <a:p>
            <a:pPr marL="0" indent="0">
              <a:buNone/>
            </a:pPr>
            <a:r>
              <a:rPr lang="en-US" sz="1800" dirty="0">
                <a:solidFill>
                  <a:schemeClr val="bg1"/>
                </a:solidFill>
                <a:effectLst/>
                <a:latin typeface="DM sans" pitchFamily="2" charset="-94"/>
                <a:ea typeface="Times New Roman" panose="02020603050405020304" pitchFamily="18" charset="0"/>
              </a:rPr>
              <a:t>There are many examples of collaboration in the report</a:t>
            </a:r>
            <a:r>
              <a:rPr lang="en-US" sz="1800" dirty="0">
                <a:solidFill>
                  <a:schemeClr val="bg1"/>
                </a:solidFill>
                <a:latin typeface="DM sans" pitchFamily="2" charset="-94"/>
                <a:ea typeface="Times New Roman" panose="02020603050405020304" pitchFamily="18" charset="0"/>
              </a:rPr>
              <a:t> including</a:t>
            </a:r>
            <a:r>
              <a:rPr lang="en-US" sz="1800" dirty="0">
                <a:solidFill>
                  <a:schemeClr val="bg1"/>
                </a:solidFill>
                <a:effectLst/>
                <a:latin typeface="DM sans" pitchFamily="2" charset="-94"/>
                <a:ea typeface="Times New Roman" panose="02020603050405020304" pitchFamily="18" charset="0"/>
              </a:rPr>
              <a:t> Pfizer an</a:t>
            </a:r>
            <a:r>
              <a:rPr lang="en-US" sz="1800" dirty="0">
                <a:solidFill>
                  <a:schemeClr val="bg1"/>
                </a:solidFill>
                <a:latin typeface="DM sans" pitchFamily="2" charset="-94"/>
                <a:ea typeface="Times New Roman" panose="02020603050405020304" pitchFamily="18" charset="0"/>
              </a:rPr>
              <a:t>d BioNTech, Oxford and AstraZeneca, J&amp;J and Merck &amp; Co.</a:t>
            </a:r>
          </a:p>
        </p:txBody>
      </p:sp>
    </p:spTree>
    <p:extLst>
      <p:ext uri="{BB962C8B-B14F-4D97-AF65-F5344CB8AC3E}">
        <p14:creationId xmlns:p14="http://schemas.microsoft.com/office/powerpoint/2010/main" val="312030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3A0137-38AB-F242-8BE5-31287A16C1C3}"/>
              </a:ext>
            </a:extLst>
          </p:cNvPr>
          <p:cNvSpPr>
            <a:spLocks noGrp="1"/>
          </p:cNvSpPr>
          <p:nvPr>
            <p:ph idx="1"/>
          </p:nvPr>
        </p:nvSpPr>
        <p:spPr>
          <a:xfrm>
            <a:off x="3854638" y="1962150"/>
            <a:ext cx="6656768" cy="3317540"/>
          </a:xfrm>
        </p:spPr>
        <p:txBody>
          <a:bodyPr>
            <a:normAutofit/>
          </a:bodyPr>
          <a:lstStyle/>
          <a:p>
            <a:pPr marL="0" indent="0">
              <a:buNone/>
            </a:pPr>
            <a:r>
              <a:rPr lang="en-US" sz="1800" i="1" dirty="0">
                <a:solidFill>
                  <a:schemeClr val="bg1"/>
                </a:solidFill>
                <a:latin typeface="DM Sans" pitchFamily="2" charset="-94"/>
                <a:ea typeface="Times New Roman" panose="02020603050405020304" pitchFamily="18" charset="0"/>
              </a:rPr>
              <a:t>No one party can do everything. No one entity has all the tech to bring to bear to solve a problem like COVID. It has taken a tremendous amount of collaboration. And IP has really facilitated collaboration. It allowed parties to share information freely, knowing there are frameworks to protect that information. </a:t>
            </a:r>
          </a:p>
          <a:p>
            <a:pPr marL="0" indent="0">
              <a:buNone/>
            </a:pPr>
            <a:endParaRPr lang="en-US" sz="2200" i="1" dirty="0">
              <a:solidFill>
                <a:schemeClr val="bg1"/>
              </a:solidFill>
              <a:latin typeface="+mj-lt"/>
              <a:ea typeface="Times New Roman" panose="02020603050405020304" pitchFamily="18" charset="0"/>
            </a:endParaRPr>
          </a:p>
          <a:p>
            <a:pPr marL="0" indent="0">
              <a:buNone/>
            </a:pPr>
            <a:r>
              <a:rPr lang="en-US" sz="1800" b="1" dirty="0">
                <a:solidFill>
                  <a:schemeClr val="bg1"/>
                </a:solidFill>
                <a:latin typeface="DM sans" pitchFamily="2" charset="-94"/>
                <a:ea typeface="Times New Roman" panose="02020603050405020304" pitchFamily="18" charset="0"/>
              </a:rPr>
              <a:t>Matt </a:t>
            </a:r>
            <a:r>
              <a:rPr lang="en-US" sz="1800" b="1" dirty="0" err="1">
                <a:solidFill>
                  <a:schemeClr val="bg1"/>
                </a:solidFill>
                <a:latin typeface="DM sans" pitchFamily="2" charset="-94"/>
                <a:ea typeface="Times New Roman" panose="02020603050405020304" pitchFamily="18" charset="0"/>
              </a:rPr>
              <a:t>Pugmire</a:t>
            </a:r>
            <a:br>
              <a:rPr lang="en-US" sz="1800" i="1" dirty="0">
                <a:solidFill>
                  <a:schemeClr val="bg1"/>
                </a:solidFill>
                <a:latin typeface="DM sans" pitchFamily="2" charset="-94"/>
                <a:ea typeface="Times New Roman" panose="02020603050405020304" pitchFamily="18" charset="0"/>
              </a:rPr>
            </a:br>
            <a:r>
              <a:rPr lang="en-US" sz="1800" i="1" dirty="0">
                <a:solidFill>
                  <a:schemeClr val="bg1"/>
                </a:solidFill>
                <a:latin typeface="DM sans regular" pitchFamily="2" charset="-94"/>
                <a:ea typeface="Times New Roman" panose="02020603050405020304" pitchFamily="18" charset="0"/>
              </a:rPr>
              <a:t>Assistant General Counsel</a:t>
            </a:r>
            <a:r>
              <a:rPr lang="en-US" sz="1800" i="1" dirty="0">
                <a:solidFill>
                  <a:schemeClr val="bg1"/>
                </a:solidFill>
                <a:latin typeface="DM sans" pitchFamily="2" charset="-94"/>
                <a:ea typeface="Times New Roman" panose="02020603050405020304" pitchFamily="18" charset="0"/>
              </a:rPr>
              <a:t>, Pfizer</a:t>
            </a:r>
            <a:endParaRPr lang="en-CH" sz="2000" dirty="0">
              <a:solidFill>
                <a:schemeClr val="bg1"/>
              </a:solidFill>
              <a:latin typeface="DM sans" pitchFamily="2" charset="-94"/>
            </a:endParaRPr>
          </a:p>
        </p:txBody>
      </p:sp>
      <p:pic>
        <p:nvPicPr>
          <p:cNvPr id="5" name="Resim 4" descr="kişi, duvar, adam, takım içeren bir resim&#10;&#10;Açıklama otomatik olarak oluşturuldu">
            <a:extLst>
              <a:ext uri="{FF2B5EF4-FFF2-40B4-BE49-F238E27FC236}">
                <a16:creationId xmlns:a16="http://schemas.microsoft.com/office/drawing/2014/main" id="{2917DF58-5BC4-4AEE-960D-55B0857FC6E0}"/>
              </a:ext>
            </a:extLst>
          </p:cNvPr>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990320" y="1962150"/>
            <a:ext cx="1871619" cy="1871619"/>
          </a:xfrm>
          <a:prstGeom prst="ellipse">
            <a:avLst/>
          </a:prstGeom>
        </p:spPr>
      </p:pic>
      <p:sp>
        <p:nvSpPr>
          <p:cNvPr id="6" name="Metin kutusu 5">
            <a:extLst>
              <a:ext uri="{FF2B5EF4-FFF2-40B4-BE49-F238E27FC236}">
                <a16:creationId xmlns:a16="http://schemas.microsoft.com/office/drawing/2014/main" id="{8C70B0AD-983B-42E6-B1FE-C77C392AF2FC}"/>
              </a:ext>
            </a:extLst>
          </p:cNvPr>
          <p:cNvSpPr txBox="1"/>
          <p:nvPr/>
        </p:nvSpPr>
        <p:spPr>
          <a:xfrm>
            <a:off x="3602967" y="1682092"/>
            <a:ext cx="333462" cy="769441"/>
          </a:xfrm>
          <a:prstGeom prst="rect">
            <a:avLst/>
          </a:prstGeom>
          <a:noFill/>
        </p:spPr>
        <p:txBody>
          <a:bodyPr wrap="square">
            <a:spAutoFit/>
          </a:bodyPr>
          <a:lstStyle/>
          <a:p>
            <a:r>
              <a:rPr lang="en-US" sz="4400" dirty="0">
                <a:solidFill>
                  <a:srgbClr val="C3FF43"/>
                </a:solidFill>
                <a:latin typeface="DM serif text" pitchFamily="2" charset="0"/>
                <a:ea typeface="Times New Roman" panose="02020603050405020304" pitchFamily="18" charset="0"/>
              </a:rPr>
              <a:t>“</a:t>
            </a:r>
            <a:endParaRPr lang="tr-TR" sz="4400" dirty="0">
              <a:solidFill>
                <a:srgbClr val="C3FF43"/>
              </a:solidFill>
            </a:endParaRPr>
          </a:p>
        </p:txBody>
      </p:sp>
      <p:sp>
        <p:nvSpPr>
          <p:cNvPr id="7" name="Metin kutusu 6">
            <a:extLst>
              <a:ext uri="{FF2B5EF4-FFF2-40B4-BE49-F238E27FC236}">
                <a16:creationId xmlns:a16="http://schemas.microsoft.com/office/drawing/2014/main" id="{E60A018D-53E1-447B-9348-E510E2DCA095}"/>
              </a:ext>
            </a:extLst>
          </p:cNvPr>
          <p:cNvSpPr txBox="1"/>
          <p:nvPr/>
        </p:nvSpPr>
        <p:spPr>
          <a:xfrm>
            <a:off x="5618527" y="3295948"/>
            <a:ext cx="837501" cy="769441"/>
          </a:xfrm>
          <a:prstGeom prst="rect">
            <a:avLst/>
          </a:prstGeom>
          <a:noFill/>
        </p:spPr>
        <p:txBody>
          <a:bodyPr wrap="square">
            <a:spAutoFit/>
          </a:bodyPr>
          <a:lstStyle/>
          <a:p>
            <a:r>
              <a:rPr lang="en-US" sz="4400" dirty="0">
                <a:solidFill>
                  <a:srgbClr val="C3FF43"/>
                </a:solidFill>
                <a:latin typeface="DM serif text" pitchFamily="2" charset="0"/>
                <a:ea typeface="Times New Roman" panose="02020603050405020304" pitchFamily="18" charset="0"/>
              </a:rPr>
              <a:t>”</a:t>
            </a:r>
            <a:endParaRPr lang="tr-TR" sz="4400" dirty="0">
              <a:solidFill>
                <a:srgbClr val="C3FF43"/>
              </a:solidFill>
            </a:endParaRPr>
          </a:p>
        </p:txBody>
      </p:sp>
    </p:spTree>
    <p:extLst>
      <p:ext uri="{BB962C8B-B14F-4D97-AF65-F5344CB8AC3E}">
        <p14:creationId xmlns:p14="http://schemas.microsoft.com/office/powerpoint/2010/main" val="342029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 20">
            <a:extLst>
              <a:ext uri="{FF2B5EF4-FFF2-40B4-BE49-F238E27FC236}">
                <a16:creationId xmlns:a16="http://schemas.microsoft.com/office/drawing/2014/main" id="{F197918E-E315-4999-B6B8-1D3401695F12}"/>
              </a:ext>
            </a:extLst>
          </p:cNvPr>
          <p:cNvGrpSpPr/>
          <p:nvPr/>
        </p:nvGrpSpPr>
        <p:grpSpPr>
          <a:xfrm>
            <a:off x="4969545" y="2631036"/>
            <a:ext cx="2252910" cy="1595928"/>
            <a:chOff x="4969545" y="2505670"/>
            <a:chExt cx="2252910" cy="1595928"/>
          </a:xfrm>
        </p:grpSpPr>
        <p:sp>
          <p:nvSpPr>
            <p:cNvPr id="5" name="Metin kutusu 4">
              <a:extLst>
                <a:ext uri="{FF2B5EF4-FFF2-40B4-BE49-F238E27FC236}">
                  <a16:creationId xmlns:a16="http://schemas.microsoft.com/office/drawing/2014/main" id="{BEA97D31-DE45-4390-AC25-7C1EBDAF85F2}"/>
                </a:ext>
              </a:extLst>
            </p:cNvPr>
            <p:cNvSpPr txBox="1"/>
            <p:nvPr/>
          </p:nvSpPr>
          <p:spPr>
            <a:xfrm>
              <a:off x="4969545" y="2505670"/>
              <a:ext cx="2252910" cy="923330"/>
            </a:xfrm>
            <a:prstGeom prst="rect">
              <a:avLst/>
            </a:prstGeom>
            <a:noFill/>
            <a:ln>
              <a:noFill/>
            </a:ln>
          </p:spPr>
          <p:txBody>
            <a:bodyPr wrap="square">
              <a:spAutoFit/>
            </a:bodyPr>
            <a:lstStyle/>
            <a:p>
              <a:pPr algn="ctr"/>
              <a:r>
                <a:rPr lang="en-US" dirty="0">
                  <a:solidFill>
                    <a:schemeClr val="bg1"/>
                  </a:solidFill>
                  <a:effectLst/>
                </a:rPr>
                <a:t>Find out more on:</a:t>
              </a:r>
              <a:br>
                <a:rPr lang="en-US" dirty="0">
                  <a:effectLst/>
                </a:rPr>
              </a:br>
              <a:r>
                <a:rPr lang="en-US" dirty="0">
                  <a:solidFill>
                    <a:srgbClr val="FF8652"/>
                  </a:solidFill>
                  <a:effectLst/>
                  <a:latin typeface="+mj-lt"/>
                  <a:hlinkClick r:id="rId2" action="ppaction://hlinkfile">
                    <a:extLst>
                      <a:ext uri="{A12FA001-AC4F-418D-AE19-62706E023703}">
                        <ahyp:hlinkClr xmlns:ahyp="http://schemas.microsoft.com/office/drawing/2018/hyperlinkcolor" val="tx"/>
                      </a:ext>
                    </a:extLst>
                  </a:hlinkClick>
                </a:rPr>
                <a:t>unpackingip.org</a:t>
              </a:r>
              <a:br>
                <a:rPr lang="en-US" dirty="0">
                  <a:effectLst/>
                </a:rPr>
              </a:br>
              <a:endParaRPr lang="tr-TR" dirty="0"/>
            </a:p>
          </p:txBody>
        </p:sp>
        <p:grpSp>
          <p:nvGrpSpPr>
            <p:cNvPr id="20" name="Grup 19">
              <a:extLst>
                <a:ext uri="{FF2B5EF4-FFF2-40B4-BE49-F238E27FC236}">
                  <a16:creationId xmlns:a16="http://schemas.microsoft.com/office/drawing/2014/main" id="{D7A26FCB-C731-4BF2-A578-74F3234E400F}"/>
                </a:ext>
              </a:extLst>
            </p:cNvPr>
            <p:cNvGrpSpPr/>
            <p:nvPr/>
          </p:nvGrpSpPr>
          <p:grpSpPr>
            <a:xfrm>
              <a:off x="5730545" y="3370690"/>
              <a:ext cx="730910" cy="730908"/>
              <a:chOff x="577167" y="5656165"/>
              <a:chExt cx="547418" cy="547417"/>
            </a:xfrm>
          </p:grpSpPr>
          <p:sp>
            <p:nvSpPr>
              <p:cNvPr id="17" name="Dikdörtgen 16">
                <a:extLst>
                  <a:ext uri="{FF2B5EF4-FFF2-40B4-BE49-F238E27FC236}">
                    <a16:creationId xmlns:a16="http://schemas.microsoft.com/office/drawing/2014/main" id="{E4EB058E-3FCF-46E1-8AF7-3E11F68D7E27}"/>
                  </a:ext>
                </a:extLst>
              </p:cNvPr>
              <p:cNvSpPr/>
              <p:nvPr/>
            </p:nvSpPr>
            <p:spPr>
              <a:xfrm>
                <a:off x="577167" y="5656165"/>
                <a:ext cx="547418" cy="5474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19" name="Grafik 18">
                <a:extLst>
                  <a:ext uri="{FF2B5EF4-FFF2-40B4-BE49-F238E27FC236}">
                    <a16:creationId xmlns:a16="http://schemas.microsoft.com/office/drawing/2014/main" id="{1F5CEE1B-4D44-4DC4-A0F2-B4ED2665D0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862" y="5699837"/>
                <a:ext cx="468028" cy="468029"/>
              </a:xfrm>
              <a:prstGeom prst="rect">
                <a:avLst/>
              </a:prstGeom>
            </p:spPr>
          </p:pic>
        </p:grpSp>
      </p:grpSp>
    </p:spTree>
    <p:extLst>
      <p:ext uri="{BB962C8B-B14F-4D97-AF65-F5344CB8AC3E}">
        <p14:creationId xmlns:p14="http://schemas.microsoft.com/office/powerpoint/2010/main" val="19724785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Özel 4">
      <a:majorFont>
        <a:latin typeface="DM Mono"/>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9543</TotalTime>
  <Words>615</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vt:i4>
      </vt:variant>
    </vt:vector>
  </HeadingPairs>
  <TitlesOfParts>
    <vt:vector size="15" baseType="lpstr">
      <vt:lpstr>Arial</vt:lpstr>
      <vt:lpstr>DM Mono</vt:lpstr>
      <vt:lpstr>DM sans</vt:lpstr>
      <vt:lpstr>DM sans</vt:lpstr>
      <vt:lpstr>DM sans regular</vt:lpstr>
      <vt:lpstr>DM serif text</vt:lpstr>
      <vt:lpstr>Open Sans</vt:lpstr>
      <vt:lpstr>Office Theme</vt:lpstr>
      <vt:lpstr>Innovation and COVID: Insights For Policymakers</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for policymakers</dc:title>
  <dc:creator>Caitlan Wright</dc:creator>
  <cp:lastModifiedBy>M. Gökberk Tektek</cp:lastModifiedBy>
  <cp:revision>18</cp:revision>
  <dcterms:created xsi:type="dcterms:W3CDTF">2021-08-06T07:03:04Z</dcterms:created>
  <dcterms:modified xsi:type="dcterms:W3CDTF">2021-09-02T09:39:57Z</dcterms:modified>
</cp:coreProperties>
</file>